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6858000" cy="1029652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4"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CA15"/>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4660" autoAdjust="0"/>
  </p:normalViewPr>
  <p:slideViewPr>
    <p:cSldViewPr>
      <p:cViewPr>
        <p:scale>
          <a:sx n="70" d="100"/>
          <a:sy n="70" d="100"/>
        </p:scale>
        <p:origin x="912" y="36"/>
      </p:cViewPr>
      <p:guideLst>
        <p:guide orient="horz" pos="3244"/>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198601"/>
            <a:ext cx="5829300" cy="220707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834700"/>
            <a:ext cx="4800600" cy="2631335"/>
          </a:xfrm>
        </p:spPr>
        <p:txBody>
          <a:bodyPr/>
          <a:lstStyle>
            <a:lvl1pPr marL="0" indent="0" algn="ctr">
              <a:buNone/>
              <a:defRPr>
                <a:solidFill>
                  <a:schemeClr val="tx1">
                    <a:tint val="75000"/>
                  </a:schemeClr>
                </a:solidFill>
              </a:defRPr>
            </a:lvl1pPr>
            <a:lvl2pPr marL="457210" indent="0" algn="ctr">
              <a:buNone/>
              <a:defRPr>
                <a:solidFill>
                  <a:schemeClr val="tx1">
                    <a:tint val="75000"/>
                  </a:schemeClr>
                </a:solidFill>
              </a:defRPr>
            </a:lvl2pPr>
            <a:lvl3pPr marL="914419" indent="0" algn="ctr">
              <a:buNone/>
              <a:defRPr>
                <a:solidFill>
                  <a:schemeClr val="tx1">
                    <a:tint val="75000"/>
                  </a:schemeClr>
                </a:solidFill>
              </a:defRPr>
            </a:lvl3pPr>
            <a:lvl4pPr marL="1371629" indent="0" algn="ctr">
              <a:buNone/>
              <a:defRPr>
                <a:solidFill>
                  <a:schemeClr val="tx1">
                    <a:tint val="75000"/>
                  </a:schemeClr>
                </a:solidFill>
              </a:defRPr>
            </a:lvl4pPr>
            <a:lvl5pPr marL="1828839" indent="0" algn="ctr">
              <a:buNone/>
              <a:defRPr>
                <a:solidFill>
                  <a:schemeClr val="tx1">
                    <a:tint val="75000"/>
                  </a:schemeClr>
                </a:solidFill>
              </a:defRPr>
            </a:lvl5pPr>
            <a:lvl6pPr marL="2286048" indent="0" algn="ctr">
              <a:buNone/>
              <a:defRPr>
                <a:solidFill>
                  <a:schemeClr val="tx1">
                    <a:tint val="75000"/>
                  </a:schemeClr>
                </a:solidFill>
              </a:defRPr>
            </a:lvl6pPr>
            <a:lvl7pPr marL="2743258" indent="0" algn="ctr">
              <a:buNone/>
              <a:defRPr>
                <a:solidFill>
                  <a:schemeClr val="tx1">
                    <a:tint val="75000"/>
                  </a:schemeClr>
                </a:solidFill>
              </a:defRPr>
            </a:lvl7pPr>
            <a:lvl8pPr marL="3200468" indent="0" algn="ctr">
              <a:buNone/>
              <a:defRPr>
                <a:solidFill>
                  <a:schemeClr val="tx1">
                    <a:tint val="75000"/>
                  </a:schemeClr>
                </a:solidFill>
              </a:defRPr>
            </a:lvl8pPr>
            <a:lvl9pPr marL="3657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654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1010472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50583"/>
            <a:ext cx="1157288" cy="1171229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81" y="550583"/>
            <a:ext cx="3357563" cy="1171229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1549969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2496995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6" y="6616474"/>
            <a:ext cx="5829300" cy="2045004"/>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6" y="4364113"/>
            <a:ext cx="5829300" cy="2252363"/>
          </a:xfrm>
        </p:spPr>
        <p:txBody>
          <a:bodyPr anchor="b"/>
          <a:lstStyle>
            <a:lvl1pPr marL="0" indent="0">
              <a:buNone/>
              <a:defRPr sz="2000">
                <a:solidFill>
                  <a:schemeClr val="tx1">
                    <a:tint val="75000"/>
                  </a:schemeClr>
                </a:solidFill>
              </a:defRPr>
            </a:lvl1pPr>
            <a:lvl2pPr marL="457210" indent="0">
              <a:buNone/>
              <a:defRPr sz="1800">
                <a:solidFill>
                  <a:schemeClr val="tx1">
                    <a:tint val="75000"/>
                  </a:schemeClr>
                </a:solidFill>
              </a:defRPr>
            </a:lvl2pPr>
            <a:lvl3pPr marL="914419" indent="0">
              <a:buNone/>
              <a:defRPr sz="1600">
                <a:solidFill>
                  <a:schemeClr val="tx1">
                    <a:tint val="75000"/>
                  </a:schemeClr>
                </a:solidFill>
              </a:defRPr>
            </a:lvl3pPr>
            <a:lvl4pPr marL="1371629" indent="0">
              <a:buNone/>
              <a:defRPr sz="1400">
                <a:solidFill>
                  <a:schemeClr val="tx1">
                    <a:tint val="75000"/>
                  </a:schemeClr>
                </a:solidFill>
              </a:defRPr>
            </a:lvl4pPr>
            <a:lvl5pPr marL="1828839" indent="0">
              <a:buNone/>
              <a:defRPr sz="1400">
                <a:solidFill>
                  <a:schemeClr val="tx1">
                    <a:tint val="75000"/>
                  </a:schemeClr>
                </a:solidFill>
              </a:defRPr>
            </a:lvl5pPr>
            <a:lvl6pPr marL="2286048" indent="0">
              <a:buNone/>
              <a:defRPr sz="1400">
                <a:solidFill>
                  <a:schemeClr val="tx1">
                    <a:tint val="75000"/>
                  </a:schemeClr>
                </a:solidFill>
              </a:defRPr>
            </a:lvl6pPr>
            <a:lvl7pPr marL="2743258" indent="0">
              <a:buNone/>
              <a:defRPr sz="1400">
                <a:solidFill>
                  <a:schemeClr val="tx1">
                    <a:tint val="75000"/>
                  </a:schemeClr>
                </a:solidFill>
              </a:defRPr>
            </a:lvl7pPr>
            <a:lvl8pPr marL="3200468" indent="0">
              <a:buNone/>
              <a:defRPr sz="1400">
                <a:solidFill>
                  <a:schemeClr val="tx1">
                    <a:tint val="75000"/>
                  </a:schemeClr>
                </a:solidFill>
              </a:defRPr>
            </a:lvl8pPr>
            <a:lvl9pPr marL="3657678"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3728226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83" y="3203364"/>
            <a:ext cx="2257425" cy="90595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8" y="3203364"/>
            <a:ext cx="2257425" cy="90595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323906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12338"/>
            <a:ext cx="6172200" cy="1716087"/>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5" y="2304802"/>
            <a:ext cx="3030141" cy="960532"/>
          </a:xfrm>
        </p:spPr>
        <p:txBody>
          <a:bodyPr anchor="b"/>
          <a:lstStyle>
            <a:lvl1pPr marL="0" indent="0">
              <a:buNone/>
              <a:defRPr sz="2400" b="1"/>
            </a:lvl1pPr>
            <a:lvl2pPr marL="457210" indent="0">
              <a:buNone/>
              <a:defRPr sz="2000" b="1"/>
            </a:lvl2pPr>
            <a:lvl3pPr marL="914419" indent="0">
              <a:buNone/>
              <a:defRPr sz="1800" b="1"/>
            </a:lvl3pPr>
            <a:lvl4pPr marL="1371629" indent="0">
              <a:buNone/>
              <a:defRPr sz="1600" b="1"/>
            </a:lvl4pPr>
            <a:lvl5pPr marL="1828839" indent="0">
              <a:buNone/>
              <a:defRPr sz="1600" b="1"/>
            </a:lvl5pPr>
            <a:lvl6pPr marL="2286048" indent="0">
              <a:buNone/>
              <a:defRPr sz="1600" b="1"/>
            </a:lvl6pPr>
            <a:lvl7pPr marL="2743258" indent="0">
              <a:buNone/>
              <a:defRPr sz="1600" b="1"/>
            </a:lvl7pPr>
            <a:lvl8pPr marL="3200468" indent="0">
              <a:buNone/>
              <a:defRPr sz="1600" b="1"/>
            </a:lvl8pPr>
            <a:lvl9pPr marL="3657678"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5" y="3265337"/>
            <a:ext cx="3030141" cy="59324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8" y="2304802"/>
            <a:ext cx="3031331" cy="960532"/>
          </a:xfrm>
        </p:spPr>
        <p:txBody>
          <a:bodyPr anchor="b"/>
          <a:lstStyle>
            <a:lvl1pPr marL="0" indent="0">
              <a:buNone/>
              <a:defRPr sz="2400" b="1"/>
            </a:lvl1pPr>
            <a:lvl2pPr marL="457210" indent="0">
              <a:buNone/>
              <a:defRPr sz="2000" b="1"/>
            </a:lvl2pPr>
            <a:lvl3pPr marL="914419" indent="0">
              <a:buNone/>
              <a:defRPr sz="1800" b="1"/>
            </a:lvl3pPr>
            <a:lvl4pPr marL="1371629" indent="0">
              <a:buNone/>
              <a:defRPr sz="1600" b="1"/>
            </a:lvl4pPr>
            <a:lvl5pPr marL="1828839" indent="0">
              <a:buNone/>
              <a:defRPr sz="1600" b="1"/>
            </a:lvl5pPr>
            <a:lvl6pPr marL="2286048" indent="0">
              <a:buNone/>
              <a:defRPr sz="1600" b="1"/>
            </a:lvl6pPr>
            <a:lvl7pPr marL="2743258" indent="0">
              <a:buNone/>
              <a:defRPr sz="1600" b="1"/>
            </a:lvl7pPr>
            <a:lvl8pPr marL="3200468" indent="0">
              <a:buNone/>
              <a:defRPr sz="1600" b="1"/>
            </a:lvl8pPr>
            <a:lvl9pPr marL="3657678"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8" y="3265337"/>
            <a:ext cx="3031331" cy="59324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288572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4263435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266774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9" y="409956"/>
            <a:ext cx="2256235" cy="174468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6" y="409958"/>
            <a:ext cx="3833813" cy="8787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9" y="2154649"/>
            <a:ext cx="2256235" cy="7043111"/>
          </a:xfrm>
        </p:spPr>
        <p:txBody>
          <a:bodyPr/>
          <a:lstStyle>
            <a:lvl1pPr marL="0" indent="0">
              <a:buNone/>
              <a:defRPr sz="1400"/>
            </a:lvl1pPr>
            <a:lvl2pPr marL="457210" indent="0">
              <a:buNone/>
              <a:defRPr sz="1200"/>
            </a:lvl2pPr>
            <a:lvl3pPr marL="914419" indent="0">
              <a:buNone/>
              <a:defRPr sz="1000"/>
            </a:lvl3pPr>
            <a:lvl4pPr marL="1371629" indent="0">
              <a:buNone/>
              <a:defRPr sz="900"/>
            </a:lvl4pPr>
            <a:lvl5pPr marL="1828839" indent="0">
              <a:buNone/>
              <a:defRPr sz="900"/>
            </a:lvl5pPr>
            <a:lvl6pPr marL="2286048" indent="0">
              <a:buNone/>
              <a:defRPr sz="900"/>
            </a:lvl6pPr>
            <a:lvl7pPr marL="2743258" indent="0">
              <a:buNone/>
              <a:defRPr sz="900"/>
            </a:lvl7pPr>
            <a:lvl8pPr marL="3200468" indent="0">
              <a:buNone/>
              <a:defRPr sz="900"/>
            </a:lvl8pPr>
            <a:lvl9pPr marL="3657678"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119709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207570"/>
            <a:ext cx="4114800" cy="85089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920019"/>
            <a:ext cx="4114800" cy="6177915"/>
          </a:xfrm>
        </p:spPr>
        <p:txBody>
          <a:bodyPr/>
          <a:lstStyle>
            <a:lvl1pPr marL="0" indent="0">
              <a:buNone/>
              <a:defRPr sz="3200"/>
            </a:lvl1pPr>
            <a:lvl2pPr marL="457210" indent="0">
              <a:buNone/>
              <a:defRPr sz="2800"/>
            </a:lvl2pPr>
            <a:lvl3pPr marL="914419" indent="0">
              <a:buNone/>
              <a:defRPr sz="2400"/>
            </a:lvl3pPr>
            <a:lvl4pPr marL="1371629" indent="0">
              <a:buNone/>
              <a:defRPr sz="2000"/>
            </a:lvl4pPr>
            <a:lvl5pPr marL="1828839" indent="0">
              <a:buNone/>
              <a:defRPr sz="2000"/>
            </a:lvl5pPr>
            <a:lvl6pPr marL="2286048" indent="0">
              <a:buNone/>
              <a:defRPr sz="2000"/>
            </a:lvl6pPr>
            <a:lvl7pPr marL="2743258" indent="0">
              <a:buNone/>
              <a:defRPr sz="2000"/>
            </a:lvl7pPr>
            <a:lvl8pPr marL="3200468" indent="0">
              <a:buNone/>
              <a:defRPr sz="2000"/>
            </a:lvl8pPr>
            <a:lvl9pPr marL="3657678"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8058466"/>
            <a:ext cx="4114800" cy="1208410"/>
          </a:xfrm>
        </p:spPr>
        <p:txBody>
          <a:bodyPr/>
          <a:lstStyle>
            <a:lvl1pPr marL="0" indent="0">
              <a:buNone/>
              <a:defRPr sz="1400"/>
            </a:lvl1pPr>
            <a:lvl2pPr marL="457210" indent="0">
              <a:buNone/>
              <a:defRPr sz="1200"/>
            </a:lvl2pPr>
            <a:lvl3pPr marL="914419" indent="0">
              <a:buNone/>
              <a:defRPr sz="1000"/>
            </a:lvl3pPr>
            <a:lvl4pPr marL="1371629" indent="0">
              <a:buNone/>
              <a:defRPr sz="900"/>
            </a:lvl4pPr>
            <a:lvl5pPr marL="1828839" indent="0">
              <a:buNone/>
              <a:defRPr sz="900"/>
            </a:lvl5pPr>
            <a:lvl6pPr marL="2286048" indent="0">
              <a:buNone/>
              <a:defRPr sz="900"/>
            </a:lvl6pPr>
            <a:lvl7pPr marL="2743258" indent="0">
              <a:buNone/>
              <a:defRPr sz="900"/>
            </a:lvl7pPr>
            <a:lvl8pPr marL="3200468" indent="0">
              <a:buNone/>
              <a:defRPr sz="900"/>
            </a:lvl8pPr>
            <a:lvl9pPr marL="3657678"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56829C-B232-421C-81FE-19E6D5C632C0}"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2784588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12338"/>
            <a:ext cx="6172200" cy="1716087"/>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402525"/>
            <a:ext cx="6172200" cy="679523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543359"/>
            <a:ext cx="1600200" cy="548195"/>
          </a:xfrm>
          <a:prstGeom prst="rect">
            <a:avLst/>
          </a:prstGeom>
        </p:spPr>
        <p:txBody>
          <a:bodyPr vert="horz" lIns="91440" tIns="45720" rIns="91440" bIns="45720" rtlCol="0" anchor="ctr"/>
          <a:lstStyle>
            <a:lvl1pPr algn="l">
              <a:defRPr sz="1200">
                <a:solidFill>
                  <a:schemeClr val="tx1">
                    <a:tint val="75000"/>
                  </a:schemeClr>
                </a:solidFill>
              </a:defRPr>
            </a:lvl1pPr>
          </a:lstStyle>
          <a:p>
            <a:fld id="{F956829C-B232-421C-81FE-19E6D5C632C0}" type="datetimeFigureOut">
              <a:rPr kumimoji="1" lang="ja-JP" altLang="en-US" smtClean="0"/>
              <a:t>2023/12/26</a:t>
            </a:fld>
            <a:endParaRPr kumimoji="1" lang="ja-JP" altLang="en-US"/>
          </a:p>
        </p:txBody>
      </p:sp>
      <p:sp>
        <p:nvSpPr>
          <p:cNvPr id="5" name="フッター プレースホルダー 4"/>
          <p:cNvSpPr>
            <a:spLocks noGrp="1"/>
          </p:cNvSpPr>
          <p:nvPr>
            <p:ph type="ftr" sz="quarter" idx="3"/>
          </p:nvPr>
        </p:nvSpPr>
        <p:spPr>
          <a:xfrm>
            <a:off x="2343151" y="9543359"/>
            <a:ext cx="2171700" cy="54819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543359"/>
            <a:ext cx="1600200" cy="548195"/>
          </a:xfrm>
          <a:prstGeom prst="rect">
            <a:avLst/>
          </a:prstGeom>
        </p:spPr>
        <p:txBody>
          <a:bodyPr vert="horz" lIns="91440" tIns="45720" rIns="91440" bIns="45720" rtlCol="0" anchor="ctr"/>
          <a:lstStyle>
            <a:lvl1pPr algn="r">
              <a:defRPr sz="1200">
                <a:solidFill>
                  <a:schemeClr val="tx1">
                    <a:tint val="75000"/>
                  </a:schemeClr>
                </a:solidFill>
              </a:defRPr>
            </a:lvl1pPr>
          </a:lstStyle>
          <a:p>
            <a:fld id="{7169A399-27BD-4DEE-8153-A379722FDF1E}" type="slidenum">
              <a:rPr kumimoji="1" lang="ja-JP" altLang="en-US" smtClean="0"/>
              <a:t>‹#›</a:t>
            </a:fld>
            <a:endParaRPr kumimoji="1" lang="ja-JP" altLang="en-US"/>
          </a:p>
        </p:txBody>
      </p:sp>
    </p:spTree>
    <p:extLst>
      <p:ext uri="{BB962C8B-B14F-4D97-AF65-F5344CB8AC3E}">
        <p14:creationId xmlns:p14="http://schemas.microsoft.com/office/powerpoint/2010/main" val="3033242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19" rtl="0" eaLnBrk="1" latinLnBrk="0" hangingPunct="1">
        <a:spcBef>
          <a:spcPct val="0"/>
        </a:spcBef>
        <a:buNone/>
        <a:defRPr kumimoji="1" sz="4400" kern="1200">
          <a:solidFill>
            <a:schemeClr val="tx1"/>
          </a:solidFill>
          <a:latin typeface="+mj-lt"/>
          <a:ea typeface="+mj-ea"/>
          <a:cs typeface="+mj-cs"/>
        </a:defRPr>
      </a:lvl1pPr>
    </p:titleStyle>
    <p:bodyStyle>
      <a:lvl1pPr marL="342907" indent="-342907" algn="l" defTabSz="91441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66" indent="-285756" algn="l" defTabSz="914419"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25" indent="-228605" algn="l" defTabSz="914419"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34" indent="-228605" algn="l" defTabSz="9144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4" indent="-228605" algn="l" defTabSz="9144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4" indent="-228605" algn="l" defTabSz="9144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63" indent="-228605" algn="l" defTabSz="9144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73" indent="-228605" algn="l" defTabSz="9144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82" indent="-228605" algn="l" defTabSz="9144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9" rtl="0" eaLnBrk="1" latinLnBrk="0" hangingPunct="1">
        <a:defRPr kumimoji="1" sz="1800" kern="1200">
          <a:solidFill>
            <a:schemeClr val="tx1"/>
          </a:solidFill>
          <a:latin typeface="+mn-lt"/>
          <a:ea typeface="+mn-ea"/>
          <a:cs typeface="+mn-cs"/>
        </a:defRPr>
      </a:lvl1pPr>
      <a:lvl2pPr marL="457210" algn="l" defTabSz="914419" rtl="0" eaLnBrk="1" latinLnBrk="0" hangingPunct="1">
        <a:defRPr kumimoji="1" sz="1800" kern="1200">
          <a:solidFill>
            <a:schemeClr val="tx1"/>
          </a:solidFill>
          <a:latin typeface="+mn-lt"/>
          <a:ea typeface="+mn-ea"/>
          <a:cs typeface="+mn-cs"/>
        </a:defRPr>
      </a:lvl2pPr>
      <a:lvl3pPr marL="914419" algn="l" defTabSz="914419" rtl="0" eaLnBrk="1" latinLnBrk="0" hangingPunct="1">
        <a:defRPr kumimoji="1" sz="1800" kern="1200">
          <a:solidFill>
            <a:schemeClr val="tx1"/>
          </a:solidFill>
          <a:latin typeface="+mn-lt"/>
          <a:ea typeface="+mn-ea"/>
          <a:cs typeface="+mn-cs"/>
        </a:defRPr>
      </a:lvl3pPr>
      <a:lvl4pPr marL="1371629" algn="l" defTabSz="914419" rtl="0" eaLnBrk="1" latinLnBrk="0" hangingPunct="1">
        <a:defRPr kumimoji="1" sz="1800" kern="1200">
          <a:solidFill>
            <a:schemeClr val="tx1"/>
          </a:solidFill>
          <a:latin typeface="+mn-lt"/>
          <a:ea typeface="+mn-ea"/>
          <a:cs typeface="+mn-cs"/>
        </a:defRPr>
      </a:lvl4pPr>
      <a:lvl5pPr marL="1828839" algn="l" defTabSz="914419" rtl="0" eaLnBrk="1" latinLnBrk="0" hangingPunct="1">
        <a:defRPr kumimoji="1" sz="1800" kern="1200">
          <a:solidFill>
            <a:schemeClr val="tx1"/>
          </a:solidFill>
          <a:latin typeface="+mn-lt"/>
          <a:ea typeface="+mn-ea"/>
          <a:cs typeface="+mn-cs"/>
        </a:defRPr>
      </a:lvl5pPr>
      <a:lvl6pPr marL="2286048" algn="l" defTabSz="914419" rtl="0" eaLnBrk="1" latinLnBrk="0" hangingPunct="1">
        <a:defRPr kumimoji="1" sz="1800" kern="1200">
          <a:solidFill>
            <a:schemeClr val="tx1"/>
          </a:solidFill>
          <a:latin typeface="+mn-lt"/>
          <a:ea typeface="+mn-ea"/>
          <a:cs typeface="+mn-cs"/>
        </a:defRPr>
      </a:lvl6pPr>
      <a:lvl7pPr marL="2743258" algn="l" defTabSz="914419" rtl="0" eaLnBrk="1" latinLnBrk="0" hangingPunct="1">
        <a:defRPr kumimoji="1" sz="1800" kern="1200">
          <a:solidFill>
            <a:schemeClr val="tx1"/>
          </a:solidFill>
          <a:latin typeface="+mn-lt"/>
          <a:ea typeface="+mn-ea"/>
          <a:cs typeface="+mn-cs"/>
        </a:defRPr>
      </a:lvl7pPr>
      <a:lvl8pPr marL="3200468" algn="l" defTabSz="914419" rtl="0" eaLnBrk="1" latinLnBrk="0" hangingPunct="1">
        <a:defRPr kumimoji="1" sz="1800" kern="1200">
          <a:solidFill>
            <a:schemeClr val="tx1"/>
          </a:solidFill>
          <a:latin typeface="+mn-lt"/>
          <a:ea typeface="+mn-ea"/>
          <a:cs typeface="+mn-cs"/>
        </a:defRPr>
      </a:lvl8pPr>
      <a:lvl9pPr marL="3657678" algn="l" defTabSz="914419"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040291587"/>
              </p:ext>
            </p:extLst>
          </p:nvPr>
        </p:nvGraphicFramePr>
        <p:xfrm>
          <a:off x="-17188" y="1212135"/>
          <a:ext cx="6875188" cy="8010708"/>
        </p:xfrm>
        <a:graphic>
          <a:graphicData uri="http://schemas.openxmlformats.org/drawingml/2006/table">
            <a:tbl>
              <a:tblPr firstRow="1" bandRow="1">
                <a:tableStyleId>{7DF18680-E054-41AD-8BC1-D1AEF772440D}</a:tableStyleId>
              </a:tblPr>
              <a:tblGrid>
                <a:gridCol w="425445">
                  <a:extLst>
                    <a:ext uri="{9D8B030D-6E8A-4147-A177-3AD203B41FA5}">
                      <a16:colId xmlns:a16="http://schemas.microsoft.com/office/drawing/2014/main" val="20000"/>
                    </a:ext>
                  </a:extLst>
                </a:gridCol>
                <a:gridCol w="6089599">
                  <a:extLst>
                    <a:ext uri="{9D8B030D-6E8A-4147-A177-3AD203B41FA5}">
                      <a16:colId xmlns:a16="http://schemas.microsoft.com/office/drawing/2014/main" val="20001"/>
                    </a:ext>
                  </a:extLst>
                </a:gridCol>
                <a:gridCol w="360144">
                  <a:extLst>
                    <a:ext uri="{9D8B030D-6E8A-4147-A177-3AD203B41FA5}">
                      <a16:colId xmlns:a16="http://schemas.microsoft.com/office/drawing/2014/main" val="20002"/>
                    </a:ext>
                  </a:extLst>
                </a:gridCol>
              </a:tblGrid>
              <a:tr h="331172">
                <a:tc gridSpan="2">
                  <a:txBody>
                    <a:bodyPr/>
                    <a:lstStyle/>
                    <a:p>
                      <a:pPr algn="ctr"/>
                      <a:r>
                        <a:rPr kumimoji="1" lang="ja-JP" altLang="en-US" sz="1600" dirty="0" smtClean="0"/>
                        <a:t>確　認　事　項</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kumimoji="1" lang="ja-JP" altLang="en-US"/>
                    </a:p>
                  </a:txBody>
                  <a:tcPr/>
                </a:tc>
                <a:tc>
                  <a:txBody>
                    <a:bodyPr/>
                    <a:lstStyle/>
                    <a:p>
                      <a:pPr algn="ctr"/>
                      <a:r>
                        <a:rPr kumimoji="1" lang="ja-JP" altLang="en-US" sz="1100" dirty="0" smtClean="0">
                          <a:solidFill>
                            <a:schemeClr val="tx1"/>
                          </a:solidFill>
                        </a:rPr>
                        <a:t>☑</a:t>
                      </a: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224411">
                <a:tc>
                  <a:txBody>
                    <a:bodyPr/>
                    <a:lstStyle/>
                    <a:p>
                      <a:pPr algn="ctr"/>
                      <a:r>
                        <a:rPr kumimoji="1" lang="ja-JP" altLang="en-US" sz="1400" b="0" dirty="0" smtClean="0">
                          <a:latin typeface="メイリオ" panose="020B0604030504040204" pitchFamily="50" charset="-128"/>
                          <a:ea typeface="メイリオ" panose="020B0604030504040204" pitchFamily="50" charset="-128"/>
                        </a:rPr>
                        <a:t>１</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r>
                        <a:rPr kumimoji="1" lang="ja-JP" altLang="en-US"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　</a:t>
                      </a:r>
                      <a:r>
                        <a:rPr kumimoji="1" lang="ja-JP" altLang="ja-JP"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車両系建設機械を用いて作業を行う場合は、あらかじめ、作業を行う場所の広さ</a:t>
                      </a:r>
                      <a:r>
                        <a:rPr kumimoji="1" lang="ja-JP" altLang="en-US"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a:t>
                      </a:r>
                      <a:r>
                        <a:rPr kumimoji="1" lang="ja-JP" altLang="ja-JP"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地形、当該機械の種類及び能力等に適応する</a:t>
                      </a:r>
                      <a:r>
                        <a:rPr kumimoji="1" lang="ja-JP" altLang="ja-JP" sz="1200" b="1"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作業計画</a:t>
                      </a:r>
                      <a:r>
                        <a:rPr kumimoji="1" lang="ja-JP" altLang="ja-JP"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を定め、その計画に基づき作業を行</a:t>
                      </a:r>
                      <a:r>
                        <a:rPr kumimoji="1" lang="ja-JP" altLang="en-US"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っていますか？</a:t>
                      </a:r>
                      <a:endParaRPr kumimoji="1" lang="ja-JP" altLang="ja-JP"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ts val="1700"/>
                        </a:lnSpc>
                        <a:spcBef>
                          <a:spcPts val="0"/>
                        </a:spcBef>
                        <a:spcAft>
                          <a:spcPts val="0"/>
                        </a:spcAft>
                        <a:buClrTx/>
                        <a:buSzTx/>
                        <a:buFontTx/>
                        <a:buNone/>
                        <a:tabLst/>
                        <a:defRPr/>
                      </a:pPr>
                      <a:r>
                        <a:rPr kumimoji="1" lang="ja-JP" altLang="en-US" sz="12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　</a:t>
                      </a:r>
                      <a:r>
                        <a:rPr kumimoji="1" lang="ja-JP" altLang="ja-JP" sz="1200" b="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また、クレーン機能付きドラグ・ショベルを移動式クレーンとして使用する場合</a:t>
                      </a:r>
                      <a:r>
                        <a:rPr kumimoji="1" lang="ja-JP" altLang="en-US" sz="1200" b="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は</a:t>
                      </a:r>
                      <a:r>
                        <a:rPr kumimoji="1" lang="ja-JP" altLang="ja-JP" sz="1200" b="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、移動式クレーン作業に係る</a:t>
                      </a:r>
                      <a:r>
                        <a:rPr kumimoji="1" lang="ja-JP" altLang="ja-JP" sz="1200" b="1"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作業計画</a:t>
                      </a:r>
                      <a:r>
                        <a:rPr kumimoji="1" lang="ja-JP" altLang="ja-JP" sz="1200" b="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を定め</a:t>
                      </a:r>
                      <a:r>
                        <a:rPr kumimoji="1" lang="ja-JP" altLang="en-US" sz="1200" b="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ていますか？</a:t>
                      </a:r>
                      <a:endParaRPr kumimoji="1" lang="ja-JP"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2000" dirty="0" smtClean="0"/>
                        <a:t>□</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817200">
                <a:tc>
                  <a:txBody>
                    <a:bodyPr/>
                    <a:lstStyle/>
                    <a:p>
                      <a:pPr algn="ctr"/>
                      <a:r>
                        <a:rPr kumimoji="1" lang="ja-JP" altLang="en-US" sz="1400" b="0" dirty="0" smtClean="0">
                          <a:latin typeface="メイリオ" panose="020B0604030504040204" pitchFamily="50" charset="-128"/>
                          <a:ea typeface="メイリオ" panose="020B0604030504040204" pitchFamily="50" charset="-128"/>
                        </a:rPr>
                        <a:t>２</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fontAlgn="base">
                        <a:lnSpc>
                          <a:spcPts val="1700"/>
                        </a:lnSpc>
                        <a:spcBef>
                          <a:spcPct val="0"/>
                        </a:spcBef>
                        <a:spcAft>
                          <a:spcPct val="0"/>
                        </a:spcAft>
                        <a:buFontTx/>
                        <a:buNone/>
                      </a:pPr>
                      <a:r>
                        <a:rPr lang="ja-JP" altLang="en-US" sz="1200" dirty="0" smtClean="0">
                          <a:latin typeface="メイリオ" panose="020B0604030504040204" pitchFamily="50" charset="-128"/>
                          <a:ea typeface="メイリオ" panose="020B0604030504040204" pitchFamily="50" charset="-128"/>
                        </a:rPr>
                        <a:t>　車両系建設機械を</a:t>
                      </a:r>
                      <a:r>
                        <a:rPr lang="ja-JP" altLang="en-US" sz="1200" b="1" dirty="0" smtClean="0">
                          <a:latin typeface="メイリオ" panose="020B0604030504040204" pitchFamily="50" charset="-128"/>
                          <a:ea typeface="メイリオ" panose="020B0604030504040204" pitchFamily="50" charset="-128"/>
                        </a:rPr>
                        <a:t>主たる用途以外に使用</a:t>
                      </a:r>
                      <a:r>
                        <a:rPr lang="ja-JP" altLang="en-US" sz="1200" dirty="0" smtClean="0">
                          <a:latin typeface="メイリオ" panose="020B0604030504040204" pitchFamily="50" charset="-128"/>
                          <a:ea typeface="メイリオ" panose="020B0604030504040204" pitchFamily="50" charset="-128"/>
                        </a:rPr>
                        <a:t>していませんか？</a:t>
                      </a:r>
                      <a:endParaRPr lang="en-US" altLang="ja-JP" sz="1200" dirty="0" smtClean="0">
                        <a:latin typeface="メイリオ" panose="020B0604030504040204" pitchFamily="50" charset="-128"/>
                        <a:ea typeface="メイリオ" panose="020B0604030504040204" pitchFamily="50" charset="-128"/>
                      </a:endParaRPr>
                    </a:p>
                    <a:p>
                      <a:pPr>
                        <a:lnSpc>
                          <a:spcPts val="1700"/>
                        </a:lnSpc>
                        <a:spcBef>
                          <a:spcPts val="600"/>
                        </a:spcBef>
                      </a:pPr>
                      <a:r>
                        <a:rPr lang="ja-JP" altLang="en-US" sz="1300" b="1" dirty="0" smtClean="0">
                          <a:solidFill>
                            <a:srgbClr val="FF0000"/>
                          </a:solidFill>
                          <a:latin typeface="メイリオ" panose="020B0604030504040204" pitchFamily="50" charset="-128"/>
                          <a:ea typeface="メイリオ" panose="020B0604030504040204" pitchFamily="50" charset="-128"/>
                        </a:rPr>
                        <a:t>　</a:t>
                      </a:r>
                      <a:r>
                        <a:rPr lang="ja-JP" altLang="en-US" sz="1300" b="0" dirty="0" smtClean="0">
                          <a:solidFill>
                            <a:schemeClr val="tx1"/>
                          </a:solidFill>
                          <a:latin typeface="メイリオ" panose="020B0604030504040204" pitchFamily="50" charset="-128"/>
                          <a:ea typeface="メイリオ" panose="020B0604030504040204" pitchFamily="50" charset="-128"/>
                        </a:rPr>
                        <a:t>注意：クレーン機能付きドラグ・ショベルによる荷のつり上げは、クレーン</a:t>
                      </a:r>
                      <a:endParaRPr lang="en-US" altLang="ja-JP" sz="1300" b="0" dirty="0" smtClean="0">
                        <a:solidFill>
                          <a:schemeClr val="tx1"/>
                        </a:solidFill>
                        <a:latin typeface="メイリオ" panose="020B0604030504040204" pitchFamily="50" charset="-128"/>
                        <a:ea typeface="メイリオ" panose="020B0604030504040204" pitchFamily="50" charset="-128"/>
                      </a:endParaRPr>
                    </a:p>
                    <a:p>
                      <a:pPr lvl="1">
                        <a:lnSpc>
                          <a:spcPts val="1700"/>
                        </a:lnSpc>
                        <a:spcBef>
                          <a:spcPts val="0"/>
                        </a:spcBef>
                      </a:pPr>
                      <a:r>
                        <a:rPr lang="ja-JP" altLang="en-US" sz="1300" b="0" dirty="0" smtClean="0">
                          <a:solidFill>
                            <a:schemeClr val="tx1"/>
                          </a:solidFill>
                          <a:latin typeface="メイリオ" panose="020B0604030504040204" pitchFamily="50" charset="-128"/>
                          <a:ea typeface="メイリオ" panose="020B0604030504040204" pitchFamily="50" charset="-128"/>
                        </a:rPr>
                        <a:t>　作業モードにより行わないと用途外使用（法令違反）となります。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016019885"/>
                  </a:ext>
                </a:extLst>
              </a:tr>
              <a:tr h="792088">
                <a:tc>
                  <a:txBody>
                    <a:bodyPr/>
                    <a:lstStyle/>
                    <a:p>
                      <a:pPr algn="ctr"/>
                      <a:r>
                        <a:rPr kumimoji="1" lang="ja-JP" altLang="en-US" sz="1400" b="0" dirty="0" smtClean="0">
                          <a:latin typeface="メイリオ" panose="020B0604030504040204" pitchFamily="50" charset="-128"/>
                          <a:ea typeface="メイリオ" panose="020B0604030504040204" pitchFamily="50" charset="-128"/>
                        </a:rPr>
                        <a:t>３</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200" dirty="0" smtClean="0">
                          <a:latin typeface="メイリオ" panose="020B0604030504040204" pitchFamily="50" charset="-128"/>
                          <a:ea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rPr>
                        <a:t>車両系建設機械の運転</a:t>
                      </a:r>
                      <a:r>
                        <a:rPr lang="ja-JP" altLang="en-US" sz="1200" dirty="0" smtClean="0">
                          <a:latin typeface="メイリオ" panose="020B0604030504040204" pitchFamily="50" charset="-128"/>
                          <a:ea typeface="メイリオ" panose="020B0604030504040204" pitchFamily="50" charset="-128"/>
                        </a:rPr>
                        <a:t>は、</a:t>
                      </a:r>
                      <a:r>
                        <a:rPr lang="ja-JP" altLang="en-US" sz="1200" b="1" dirty="0" smtClean="0">
                          <a:latin typeface="メイリオ" panose="020B0604030504040204" pitchFamily="50" charset="-128"/>
                          <a:ea typeface="メイリオ" panose="020B0604030504040204" pitchFamily="50" charset="-128"/>
                        </a:rPr>
                        <a:t>有資格者</a:t>
                      </a:r>
                      <a:r>
                        <a:rPr lang="ja-JP" altLang="en-US" sz="1200" dirty="0" smtClean="0">
                          <a:latin typeface="メイリオ" panose="020B0604030504040204" pitchFamily="50" charset="-128"/>
                          <a:ea typeface="メイリオ" panose="020B0604030504040204" pitchFamily="50" charset="-128"/>
                        </a:rPr>
                        <a:t>が行っていますか？</a:t>
                      </a:r>
                      <a:endParaRPr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latin typeface="メイリオ" panose="020B0604030504040204" pitchFamily="50" charset="-128"/>
                          <a:ea typeface="メイリオ" panose="020B0604030504040204" pitchFamily="50" charset="-128"/>
                        </a:rPr>
                        <a:t>　（例）機体重量３ｔ以上のドラグ・ショベルの運転業務</a:t>
                      </a:r>
                      <a:r>
                        <a:rPr kumimoji="1" lang="en-US" altLang="ja-JP" sz="1200" kern="1200" dirty="0" smtClean="0">
                          <a:latin typeface="メイリオ" panose="020B0604030504040204" pitchFamily="50" charset="-128"/>
                          <a:ea typeface="メイリオ" panose="020B0604030504040204" pitchFamily="50" charset="-128"/>
                        </a:rPr>
                        <a:t>(</a:t>
                      </a:r>
                      <a:r>
                        <a:rPr kumimoji="1" lang="ja-JP" altLang="en-US" sz="1200" kern="1200" dirty="0" smtClean="0">
                          <a:latin typeface="メイリオ" panose="020B0604030504040204" pitchFamily="50" charset="-128"/>
                          <a:ea typeface="メイリオ" panose="020B0604030504040204" pitchFamily="50" charset="-128"/>
                        </a:rPr>
                        <a:t>掘削作業</a:t>
                      </a:r>
                      <a:r>
                        <a:rPr kumimoji="1" lang="en-US" altLang="ja-JP" sz="1200" kern="1200" dirty="0" smtClean="0">
                          <a:latin typeface="メイリオ" panose="020B0604030504040204" pitchFamily="50" charset="-128"/>
                          <a:ea typeface="メイリオ" panose="020B0604030504040204" pitchFamily="50" charset="-128"/>
                        </a:rPr>
                        <a:t>)</a:t>
                      </a:r>
                    </a:p>
                    <a:p>
                      <a:pPr marL="542925" marR="0" lvl="1" indent="0" algn="r" defTabSz="914400" rtl="0" eaLnBrk="1" fontAlgn="auto" latinLnBrk="0" hangingPunct="1">
                        <a:lnSpc>
                          <a:spcPts val="1700"/>
                        </a:lnSpc>
                        <a:spcBef>
                          <a:spcPts val="0"/>
                        </a:spcBef>
                        <a:spcAft>
                          <a:spcPts val="0"/>
                        </a:spcAft>
                        <a:buClrTx/>
                        <a:buSzTx/>
                        <a:buFontTx/>
                        <a:buNone/>
                        <a:tabLst/>
                        <a:defRPr/>
                      </a:pPr>
                      <a:r>
                        <a:rPr kumimoji="1" lang="ja-JP" altLang="en-US" sz="1100" kern="1200" dirty="0" smtClean="0">
                          <a:latin typeface="メイリオ" panose="020B0604030504040204" pitchFamily="50" charset="-128"/>
                          <a:ea typeface="メイリオ" panose="020B0604030504040204" pitchFamily="50" charset="-128"/>
                        </a:rPr>
                        <a:t>：車両系建設機械</a:t>
                      </a:r>
                      <a:r>
                        <a:rPr kumimoji="1" lang="en-US" altLang="ja-JP" sz="1100" kern="1200" dirty="0" smtClean="0">
                          <a:latin typeface="メイリオ" panose="020B0604030504040204" pitchFamily="50" charset="-128"/>
                          <a:ea typeface="メイリオ" panose="020B0604030504040204" pitchFamily="50" charset="-128"/>
                        </a:rPr>
                        <a:t>(</a:t>
                      </a:r>
                      <a:r>
                        <a:rPr kumimoji="1" lang="ja-JP" altLang="en-US" sz="1100" kern="1200" dirty="0" smtClean="0">
                          <a:latin typeface="メイリオ" panose="020B0604030504040204" pitchFamily="50" charset="-128"/>
                          <a:ea typeface="メイリオ" panose="020B0604030504040204" pitchFamily="50" charset="-128"/>
                        </a:rPr>
                        <a:t>整地・運搬・積み込み用及び掘削用</a:t>
                      </a:r>
                      <a:r>
                        <a:rPr kumimoji="1" lang="en-US" altLang="ja-JP" sz="1100" kern="1200" dirty="0" smtClean="0">
                          <a:latin typeface="メイリオ" panose="020B0604030504040204" pitchFamily="50" charset="-128"/>
                          <a:ea typeface="メイリオ" panose="020B0604030504040204" pitchFamily="50" charset="-128"/>
                        </a:rPr>
                        <a:t>)</a:t>
                      </a:r>
                      <a:r>
                        <a:rPr kumimoji="1" lang="ja-JP" altLang="en-US" sz="1100" kern="1200" dirty="0" smtClean="0">
                          <a:latin typeface="メイリオ" panose="020B0604030504040204" pitchFamily="50" charset="-128"/>
                          <a:ea typeface="メイリオ" panose="020B0604030504040204" pitchFamily="50" charset="-128"/>
                        </a:rPr>
                        <a:t>の運転業務技能講習修了者</a:t>
                      </a:r>
                      <a:endParaRPr kumimoji="1" lang="en-US" altLang="ja-JP" sz="1100" b="1" kern="1200" dirty="0" smtClean="0">
                        <a:solidFill>
                          <a:schemeClr val="dk1"/>
                        </a:solidFill>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1440160">
                <a:tc>
                  <a:txBody>
                    <a:bodyPr/>
                    <a:lstStyle/>
                    <a:p>
                      <a:pPr algn="ctr"/>
                      <a:r>
                        <a:rPr kumimoji="1" lang="ja-JP" altLang="en-US" sz="1400" b="0" dirty="0" smtClean="0">
                          <a:latin typeface="メイリオ" panose="020B0604030504040204" pitchFamily="50" charset="-128"/>
                          <a:ea typeface="メイリオ" panose="020B0604030504040204" pitchFamily="50" charset="-128"/>
                        </a:rPr>
                        <a:t>４</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lvl="0" indent="0" algn="dist"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latin typeface="メイリオ" panose="020B0604030504040204" pitchFamily="50" charset="-128"/>
                          <a:ea typeface="メイリオ" panose="020B0604030504040204" pitchFamily="50" charset="-128"/>
                        </a:rPr>
                        <a:t>　クレーン機能付きドラグ・ショベルでクレーン作業モードに切り替えて荷の</a:t>
                      </a:r>
                      <a:endParaRPr kumimoji="1" lang="en-US" altLang="ja-JP" sz="1200" kern="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latin typeface="メイリオ" panose="020B0604030504040204" pitchFamily="50" charset="-128"/>
                          <a:ea typeface="メイリオ" panose="020B0604030504040204" pitchFamily="50" charset="-128"/>
                        </a:rPr>
                        <a:t>つり上げ作業を行う場合は、</a:t>
                      </a:r>
                      <a:r>
                        <a:rPr kumimoji="1" lang="ja-JP" altLang="en-US" sz="1200" b="1" kern="1200" dirty="0" smtClean="0">
                          <a:latin typeface="メイリオ" panose="020B0604030504040204" pitchFamily="50" charset="-128"/>
                          <a:ea typeface="メイリオ" panose="020B0604030504040204" pitchFamily="50" charset="-128"/>
                        </a:rPr>
                        <a:t>移動式クレーン運転</a:t>
                      </a:r>
                      <a:r>
                        <a:rPr kumimoji="1" lang="ja-JP" altLang="en-US" sz="1200" kern="1200" dirty="0" smtClean="0">
                          <a:latin typeface="メイリオ" panose="020B0604030504040204" pitchFamily="50" charset="-128"/>
                          <a:ea typeface="メイリオ" panose="020B0604030504040204" pitchFamily="50" charset="-128"/>
                        </a:rPr>
                        <a:t>に係る</a:t>
                      </a:r>
                      <a:r>
                        <a:rPr kumimoji="1" lang="ja-JP" altLang="en-US" sz="1200" b="1" kern="1200" dirty="0" smtClean="0">
                          <a:latin typeface="メイリオ" panose="020B0604030504040204" pitchFamily="50" charset="-128"/>
                          <a:ea typeface="メイリオ" panose="020B0604030504040204" pitchFamily="50" charset="-128"/>
                        </a:rPr>
                        <a:t>有資格者</a:t>
                      </a:r>
                      <a:r>
                        <a:rPr kumimoji="1" lang="ja-JP" altLang="en-US" sz="1200" kern="1200" dirty="0" smtClean="0">
                          <a:latin typeface="メイリオ" panose="020B0604030504040204" pitchFamily="50" charset="-128"/>
                          <a:ea typeface="メイリオ" panose="020B0604030504040204" pitchFamily="50" charset="-128"/>
                        </a:rPr>
                        <a:t>が行っていますか？</a:t>
                      </a:r>
                      <a:endParaRPr kumimoji="1" lang="en-US" altLang="ja-JP" sz="1200" kern="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latin typeface="メイリオ" panose="020B0604030504040204" pitchFamily="50" charset="-128"/>
                          <a:ea typeface="メイリオ" panose="020B0604030504040204" pitchFamily="50" charset="-128"/>
                        </a:rPr>
                        <a:t>　また、</a:t>
                      </a:r>
                      <a:r>
                        <a:rPr kumimoji="1" lang="ja-JP" altLang="en-US" sz="1200" b="1" kern="1200" dirty="0" smtClean="0">
                          <a:latin typeface="メイリオ" panose="020B0604030504040204" pitchFamily="50" charset="-128"/>
                          <a:ea typeface="メイリオ" panose="020B0604030504040204" pitchFamily="50" charset="-128"/>
                        </a:rPr>
                        <a:t>玉掛け業務</a:t>
                      </a:r>
                      <a:r>
                        <a:rPr kumimoji="1" lang="ja-JP" altLang="en-US" sz="1200" kern="1200" dirty="0" smtClean="0">
                          <a:latin typeface="メイリオ" panose="020B0604030504040204" pitchFamily="50" charset="-128"/>
                          <a:ea typeface="メイリオ" panose="020B0604030504040204" pitchFamily="50" charset="-128"/>
                        </a:rPr>
                        <a:t>は</a:t>
                      </a:r>
                      <a:r>
                        <a:rPr kumimoji="1" lang="ja-JP" altLang="en-US" sz="1200" b="1" kern="1200" dirty="0" smtClean="0">
                          <a:latin typeface="メイリオ" panose="020B0604030504040204" pitchFamily="50" charset="-128"/>
                          <a:ea typeface="メイリオ" panose="020B0604030504040204" pitchFamily="50" charset="-128"/>
                        </a:rPr>
                        <a:t>有資格者</a:t>
                      </a:r>
                      <a:r>
                        <a:rPr kumimoji="1" lang="ja-JP" altLang="en-US" sz="1200" kern="1200" dirty="0" smtClean="0">
                          <a:latin typeface="メイリオ" panose="020B0604030504040204" pitchFamily="50" charset="-128"/>
                          <a:ea typeface="メイリオ" panose="020B0604030504040204" pitchFamily="50" charset="-128"/>
                        </a:rPr>
                        <a:t>が行っていますか？</a:t>
                      </a:r>
                      <a:endParaRPr kumimoji="1" lang="en-US" altLang="ja-JP" sz="1200" kern="1200" dirty="0" smtClean="0">
                        <a:latin typeface="メイリオ" panose="020B0604030504040204" pitchFamily="50" charset="-128"/>
                        <a:ea typeface="メイリオ" panose="020B0604030504040204" pitchFamily="50" charset="-128"/>
                      </a:endParaRPr>
                    </a:p>
                    <a:p>
                      <a:pPr marL="457200" marR="0" lvl="1" indent="-365125" algn="l"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effectLst/>
                          <a:latin typeface="メイリオ" panose="020B0604030504040204" pitchFamily="50" charset="-128"/>
                          <a:ea typeface="メイリオ" panose="020B0604030504040204" pitchFamily="50" charset="-128"/>
                        </a:rPr>
                        <a:t>（例）◆ </a:t>
                      </a:r>
                      <a:r>
                        <a:rPr kumimoji="1" lang="ja-JP" altLang="ja-JP" sz="1200" kern="1200" dirty="0" smtClean="0">
                          <a:effectLst/>
                          <a:latin typeface="メイリオ" panose="020B0604030504040204" pitchFamily="50" charset="-128"/>
                          <a:ea typeface="メイリオ" panose="020B0604030504040204" pitchFamily="50" charset="-128"/>
                        </a:rPr>
                        <a:t>当該機械のつり上げ</a:t>
                      </a:r>
                      <a:r>
                        <a:rPr kumimoji="1" lang="ja-JP" altLang="en-US" sz="1200" kern="1200" dirty="0" smtClean="0">
                          <a:effectLst/>
                          <a:latin typeface="メイリオ" panose="020B0604030504040204" pitchFamily="50" charset="-128"/>
                          <a:ea typeface="メイリオ" panose="020B0604030504040204" pitchFamily="50" charset="-128"/>
                        </a:rPr>
                        <a:t>荷重が</a:t>
                      </a:r>
                      <a:r>
                        <a:rPr kumimoji="1" lang="en-US" altLang="ja-JP" sz="1200" kern="1200" dirty="0" smtClean="0">
                          <a:latin typeface="メイリオ" panose="020B0604030504040204" pitchFamily="50" charset="-128"/>
                          <a:ea typeface="メイリオ" panose="020B0604030504040204" pitchFamily="50" charset="-128"/>
                        </a:rPr>
                        <a:t>1</a:t>
                      </a:r>
                      <a:r>
                        <a:rPr kumimoji="1" lang="ja-JP" altLang="en-US" sz="1200" kern="1200" dirty="0" err="1" smtClean="0">
                          <a:latin typeface="メイリオ" panose="020B0604030504040204" pitchFamily="50" charset="-128"/>
                          <a:ea typeface="メイリオ" panose="020B0604030504040204" pitchFamily="50" charset="-128"/>
                        </a:rPr>
                        <a:t>ｔ</a:t>
                      </a:r>
                      <a:r>
                        <a:rPr kumimoji="1" lang="ja-JP" altLang="en-US" sz="1200" kern="1200" dirty="0" smtClean="0">
                          <a:latin typeface="メイリオ" panose="020B0604030504040204" pitchFamily="50" charset="-128"/>
                          <a:ea typeface="メイリオ" panose="020B0604030504040204" pitchFamily="50" charset="-128"/>
                        </a:rPr>
                        <a:t>以上５ｔ未満</a:t>
                      </a:r>
                      <a:endParaRPr kumimoji="1" lang="en-US" altLang="ja-JP" sz="1200" kern="1200" dirty="0" smtClean="0">
                        <a:latin typeface="メイリオ" panose="020B0604030504040204" pitchFamily="50" charset="-128"/>
                        <a:ea typeface="メイリオ" panose="020B0604030504040204" pitchFamily="50" charset="-128"/>
                      </a:endParaRPr>
                    </a:p>
                    <a:p>
                      <a:pPr marL="457200" marR="0" lvl="1" indent="-365125" algn="l"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latin typeface="メイリオ" panose="020B0604030504040204" pitchFamily="50" charset="-128"/>
                          <a:ea typeface="メイリオ" panose="020B0604030504040204" pitchFamily="50" charset="-128"/>
                        </a:rPr>
                        <a:t>　　　　　　　　　　　　　　　　　　：小型移動式クレーン運転技能講習修了者</a:t>
                      </a:r>
                      <a:endParaRPr kumimoji="1" lang="en-US" altLang="ja-JP" sz="1200" kern="1200" dirty="0" smtClean="0">
                        <a:latin typeface="メイリオ" panose="020B0604030504040204" pitchFamily="50" charset="-128"/>
                        <a:ea typeface="メイリオ" panose="020B0604030504040204" pitchFamily="50" charset="-128"/>
                      </a:endParaRPr>
                    </a:p>
                    <a:p>
                      <a:pPr marL="542925" marR="0" lvl="0" indent="-3175" algn="l" defTabSz="914400" rtl="0" eaLnBrk="1" fontAlgn="auto" latinLnBrk="0" hangingPunct="1">
                        <a:lnSpc>
                          <a:spcPts val="1700"/>
                        </a:lnSpc>
                        <a:spcBef>
                          <a:spcPts val="0"/>
                        </a:spcBef>
                        <a:spcAft>
                          <a:spcPts val="0"/>
                        </a:spcAft>
                        <a:buClrTx/>
                        <a:buSzTx/>
                        <a:buFont typeface="Wingdings" panose="05000000000000000000" pitchFamily="2" charset="2"/>
                        <a:buNone/>
                        <a:tabLst/>
                        <a:defRPr/>
                      </a:pPr>
                      <a:r>
                        <a:rPr kumimoji="1" lang="ja-JP" altLang="en-US" sz="1200" kern="1200" dirty="0" smtClean="0">
                          <a:latin typeface="メイリオ" panose="020B0604030504040204" pitchFamily="50" charset="-128"/>
                          <a:ea typeface="メイリオ" panose="020B0604030504040204" pitchFamily="50" charset="-128"/>
                        </a:rPr>
                        <a:t>◆ つり上げ荷重</a:t>
                      </a:r>
                      <a:r>
                        <a:rPr kumimoji="1" lang="en-US" altLang="ja-JP" sz="1200" kern="1200" dirty="0" smtClean="0">
                          <a:latin typeface="メイリオ" panose="020B0604030504040204" pitchFamily="50" charset="-128"/>
                          <a:ea typeface="メイリオ" panose="020B0604030504040204" pitchFamily="50" charset="-128"/>
                        </a:rPr>
                        <a:t>1</a:t>
                      </a:r>
                      <a:r>
                        <a:rPr kumimoji="1" lang="ja-JP" altLang="en-US" sz="1200" kern="1200" dirty="0" err="1" smtClean="0">
                          <a:latin typeface="メイリオ" panose="020B0604030504040204" pitchFamily="50" charset="-128"/>
                          <a:ea typeface="メイリオ" panose="020B0604030504040204" pitchFamily="50" charset="-128"/>
                        </a:rPr>
                        <a:t>ｔ</a:t>
                      </a:r>
                      <a:r>
                        <a:rPr kumimoji="1" lang="ja-JP" altLang="en-US" sz="1200" kern="1200" dirty="0" smtClean="0">
                          <a:latin typeface="メイリオ" panose="020B0604030504040204" pitchFamily="50" charset="-128"/>
                          <a:ea typeface="メイリオ" panose="020B0604030504040204" pitchFamily="50" charset="-128"/>
                        </a:rPr>
                        <a:t>以上のクレーン等の玉掛業務 ： 玉掛け技能講習修了者</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22276048"/>
                  </a:ext>
                </a:extLst>
              </a:tr>
              <a:tr h="1008112">
                <a:tc>
                  <a:txBody>
                    <a:bodyPr/>
                    <a:lstStyle/>
                    <a:p>
                      <a:pPr algn="ctr"/>
                      <a:r>
                        <a:rPr kumimoji="1" lang="ja-JP" altLang="en-US" sz="1400" b="0" dirty="0" smtClean="0">
                          <a:latin typeface="メイリオ" panose="020B0604030504040204" pitchFamily="50" charset="-128"/>
                          <a:ea typeface="メイリオ" panose="020B0604030504040204" pitchFamily="50" charset="-128"/>
                        </a:rPr>
                        <a:t>５</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1200" b="0" kern="1200" dirty="0" smtClean="0">
                          <a:solidFill>
                            <a:schemeClr val="tx1"/>
                          </a:solidFill>
                          <a:effectLst/>
                          <a:latin typeface="メイリオ" panose="020B0604030504040204" pitchFamily="50" charset="-128"/>
                          <a:ea typeface="メイリオ" panose="020B0604030504040204" pitchFamily="50" charset="-128"/>
                          <a:cs typeface="+mn-cs"/>
                        </a:rPr>
                        <a:t>運転中の</a:t>
                      </a:r>
                      <a:r>
                        <a:rPr kumimoji="1" lang="ja-JP" altLang="ja-JP" sz="1200" b="1" kern="1200" dirty="0" smtClean="0">
                          <a:solidFill>
                            <a:schemeClr val="tx1"/>
                          </a:solidFill>
                          <a:effectLst/>
                          <a:latin typeface="メイリオ" panose="020B0604030504040204" pitchFamily="50" charset="-128"/>
                          <a:ea typeface="メイリオ" panose="020B0604030504040204" pitchFamily="50" charset="-128"/>
                          <a:cs typeface="+mn-cs"/>
                        </a:rPr>
                        <a:t>車両系建設機械</a:t>
                      </a:r>
                      <a:r>
                        <a:rPr kumimoji="1" lang="ja-JP" altLang="en-US" sz="1200" b="1" kern="1200" dirty="0" smtClean="0">
                          <a:solidFill>
                            <a:schemeClr val="tx1"/>
                          </a:solidFill>
                          <a:effectLst/>
                          <a:latin typeface="メイリオ" panose="020B0604030504040204" pitchFamily="50" charset="-128"/>
                          <a:ea typeface="メイリオ" panose="020B0604030504040204" pitchFamily="50" charset="-128"/>
                          <a:cs typeface="+mn-cs"/>
                        </a:rPr>
                        <a:t>への</a:t>
                      </a:r>
                      <a:r>
                        <a:rPr kumimoji="1" lang="ja-JP" altLang="ja-JP" sz="1200" b="1" kern="1200" dirty="0" smtClean="0">
                          <a:solidFill>
                            <a:schemeClr val="tx1"/>
                          </a:solidFill>
                          <a:effectLst/>
                          <a:latin typeface="メイリオ" panose="020B0604030504040204" pitchFamily="50" charset="-128"/>
                          <a:ea typeface="メイリオ" panose="020B0604030504040204" pitchFamily="50" charset="-128"/>
                          <a:cs typeface="+mn-cs"/>
                        </a:rPr>
                        <a:t>接触</a:t>
                      </a:r>
                      <a:r>
                        <a:rPr kumimoji="1" lang="ja-JP" altLang="en-US" sz="1200" b="1"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ja-JP" sz="1200" b="1" kern="1200" dirty="0" smtClean="0">
                          <a:solidFill>
                            <a:schemeClr val="tx1"/>
                          </a:solidFill>
                          <a:effectLst/>
                          <a:latin typeface="メイリオ" panose="020B0604030504040204" pitchFamily="50" charset="-128"/>
                          <a:ea typeface="メイリオ" panose="020B0604030504040204" pitchFamily="50" charset="-128"/>
                          <a:cs typeface="+mn-cs"/>
                        </a:rPr>
                        <a:t>つり荷の落下</a:t>
                      </a:r>
                      <a:r>
                        <a:rPr kumimoji="1" lang="ja-JP" altLang="ja-JP" sz="1200" b="0" kern="1200" dirty="0" smtClean="0">
                          <a:solidFill>
                            <a:schemeClr val="tx1"/>
                          </a:solidFill>
                          <a:effectLst/>
                          <a:latin typeface="メイリオ" panose="020B0604030504040204" pitchFamily="50" charset="-128"/>
                          <a:ea typeface="メイリオ" panose="020B0604030504040204" pitchFamily="50" charset="-128"/>
                          <a:cs typeface="+mn-cs"/>
                        </a:rPr>
                        <a:t>により労働者に危険を生ずるおそれのある箇所へ</a:t>
                      </a:r>
                      <a:r>
                        <a:rPr kumimoji="1" lang="ja-JP" altLang="en-US" sz="1200" b="0" kern="1200" dirty="0" smtClean="0">
                          <a:solidFill>
                            <a:schemeClr val="tx1"/>
                          </a:solidFill>
                          <a:effectLst/>
                          <a:latin typeface="メイリオ" panose="020B0604030504040204" pitchFamily="50" charset="-128"/>
                          <a:ea typeface="メイリオ" panose="020B0604030504040204" pitchFamily="50" charset="-128"/>
                          <a:cs typeface="+mn-cs"/>
                        </a:rPr>
                        <a:t>の</a:t>
                      </a:r>
                      <a:r>
                        <a:rPr kumimoji="1" lang="ja-JP" altLang="ja-JP" sz="1200" b="1" kern="1200" dirty="0" smtClean="0">
                          <a:solidFill>
                            <a:schemeClr val="tx1"/>
                          </a:solidFill>
                          <a:effectLst/>
                          <a:latin typeface="メイリオ" panose="020B0604030504040204" pitchFamily="50" charset="-128"/>
                          <a:ea typeface="メイリオ" panose="020B0604030504040204" pitchFamily="50" charset="-128"/>
                          <a:cs typeface="+mn-cs"/>
                        </a:rPr>
                        <a:t>立入</a:t>
                      </a:r>
                      <a:r>
                        <a:rPr kumimoji="1" lang="ja-JP" altLang="en-US" sz="1200" b="1" kern="1200" dirty="0" smtClean="0">
                          <a:solidFill>
                            <a:schemeClr val="tx1"/>
                          </a:solidFill>
                          <a:effectLst/>
                          <a:latin typeface="メイリオ" panose="020B0604030504040204" pitchFamily="50" charset="-128"/>
                          <a:ea typeface="メイリオ" panose="020B0604030504040204" pitchFamily="50" charset="-128"/>
                          <a:cs typeface="+mn-cs"/>
                        </a:rPr>
                        <a:t>りを禁止</a:t>
                      </a:r>
                      <a:r>
                        <a:rPr kumimoji="1" lang="ja-JP" altLang="en-US" sz="1200" b="0" kern="1200" dirty="0" smtClean="0">
                          <a:solidFill>
                            <a:schemeClr val="tx1"/>
                          </a:solidFill>
                          <a:effectLst/>
                          <a:latin typeface="メイリオ" panose="020B0604030504040204" pitchFamily="50" charset="-128"/>
                          <a:ea typeface="メイリオ" panose="020B0604030504040204" pitchFamily="50" charset="-128"/>
                          <a:cs typeface="+mn-cs"/>
                        </a:rPr>
                        <a:t>していますか？</a:t>
                      </a:r>
                      <a:endParaRPr kumimoji="1" lang="en-US" altLang="ja-JP" sz="1200" b="0" kern="1200" dirty="0" smtClean="0">
                        <a:solidFill>
                          <a:schemeClr val="tx1"/>
                        </a:solidFill>
                        <a:effectLst/>
                        <a:latin typeface="メイリオ" panose="020B0604030504040204" pitchFamily="50" charset="-128"/>
                        <a:ea typeface="メイリオ" panose="020B0604030504040204" pitchFamily="50" charset="-128"/>
                        <a:cs typeface="+mn-cs"/>
                      </a:endParaRPr>
                    </a:p>
                    <a:p>
                      <a:pPr marL="0" marR="0" lvl="0" indent="0" algn="dist"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solidFill>
                            <a:schemeClr val="dk1"/>
                          </a:solidFill>
                          <a:effectLst/>
                          <a:latin typeface="メイリオ" panose="020B0604030504040204" pitchFamily="50" charset="-128"/>
                          <a:ea typeface="メイリオ" panose="020B0604030504040204" pitchFamily="50" charset="-128"/>
                          <a:cs typeface="+mn-cs"/>
                        </a:rPr>
                        <a:t>　やむを得ず労働者を立ち入らせる場合は誘導者を配置していますか？（誘導者を</a:t>
                      </a:r>
                      <a:endParaRPr kumimoji="1" lang="en-US" altLang="ja-JP" sz="1200" kern="1200" dirty="0" smtClean="0">
                        <a:solidFill>
                          <a:schemeClr val="dk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kern="1200" dirty="0" smtClean="0">
                          <a:solidFill>
                            <a:schemeClr val="dk1"/>
                          </a:solidFill>
                          <a:effectLst/>
                          <a:latin typeface="メイリオ" panose="020B0604030504040204" pitchFamily="50" charset="-128"/>
                          <a:ea typeface="メイリオ" panose="020B0604030504040204" pitchFamily="50" charset="-128"/>
                          <a:cs typeface="+mn-cs"/>
                        </a:rPr>
                        <a:t>置くときは、合図を定めてください）</a:t>
                      </a:r>
                      <a:r>
                        <a:rPr kumimoji="1" lang="ja-JP" altLang="en-US" sz="1200" b="1" i="0" u="none" strike="noStrike" kern="1200" cap="none" spc="0" normalizeH="0" baseline="0" noProof="0" dirty="0" smtClean="0">
                          <a:ln>
                            <a:noFill/>
                          </a:ln>
                          <a:solidFill>
                            <a:schemeClr val="dk1"/>
                          </a:solidFill>
                          <a:effectLst/>
                          <a:uLnTx/>
                          <a:uFillTx/>
                          <a:latin typeface="メイリオ" panose="020B0604030504040204" pitchFamily="50" charset="-128"/>
                          <a:ea typeface="メイリオ" panose="020B0604030504040204" pitchFamily="50" charset="-128"/>
                          <a:cs typeface="+mn-cs"/>
                        </a:rPr>
                        <a:t>　</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dirty="0" smtClean="0">
                          <a:ln>
                            <a:noFill/>
                          </a:ln>
                          <a:effectLst/>
                          <a:uLnTx/>
                          <a:uFillTx/>
                        </a:rPr>
                        <a:t>□</a:t>
                      </a:r>
                      <a:endParaRPr kumimoji="1" lang="ja-JP" altLang="en-US" sz="2000" b="0" i="0"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881289">
                <a:tc>
                  <a:txBody>
                    <a:bodyPr/>
                    <a:lstStyle/>
                    <a:p>
                      <a:pPr algn="ctr"/>
                      <a:r>
                        <a:rPr kumimoji="1" lang="ja-JP" altLang="en-US" sz="1400" b="0" dirty="0" smtClean="0">
                          <a:latin typeface="メイリオ" panose="020B0604030504040204" pitchFamily="50" charset="-128"/>
                          <a:ea typeface="メイリオ" panose="020B0604030504040204" pitchFamily="50" charset="-128"/>
                        </a:rPr>
                        <a:t>６</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12700" indent="17463" eaLnBrk="1" hangingPunct="1">
                        <a:lnSpc>
                          <a:spcPts val="2000"/>
                        </a:lnSpc>
                        <a:spcBef>
                          <a:spcPts val="0"/>
                        </a:spcBef>
                        <a:defRPr/>
                      </a:pPr>
                      <a:r>
                        <a:rPr lang="ja-JP" altLang="en-US" sz="1200" dirty="0" smtClean="0">
                          <a:latin typeface="メイリオ" panose="020B0604030504040204" pitchFamily="50" charset="-128"/>
                          <a:ea typeface="メイリオ" panose="020B0604030504040204" pitchFamily="50" charset="-128"/>
                        </a:rPr>
                        <a:t>　</a:t>
                      </a:r>
                      <a:r>
                        <a:rPr lang="ja-JP" altLang="en-US" sz="1200" b="1" dirty="0" smtClean="0">
                          <a:solidFill>
                            <a:srgbClr val="FF0000"/>
                          </a:solidFill>
                          <a:latin typeface="メイリオ" panose="020B0604030504040204" pitchFamily="50" charset="-128"/>
                          <a:ea typeface="メイリオ" panose="020B0604030504040204" pitchFamily="50" charset="-128"/>
                        </a:rPr>
                        <a:t>車両系建設機械の転倒や転落災害を防止するための措置を講じていますか？</a:t>
                      </a:r>
                      <a:endParaRPr lang="en-US" altLang="ja-JP" sz="1200" b="1" dirty="0" smtClean="0">
                        <a:solidFill>
                          <a:srgbClr val="FF0000"/>
                        </a:solidFill>
                        <a:latin typeface="メイリオ" panose="020B0604030504040204" pitchFamily="50" charset="-128"/>
                        <a:ea typeface="メイリオ" panose="020B0604030504040204" pitchFamily="50" charset="-128"/>
                      </a:endParaRPr>
                    </a:p>
                    <a:p>
                      <a:pPr marL="12700" indent="17463" eaLnBrk="1" hangingPunct="1">
                        <a:lnSpc>
                          <a:spcPts val="1700"/>
                        </a:lnSpc>
                        <a:spcBef>
                          <a:spcPts val="300"/>
                        </a:spcBef>
                        <a:defRPr/>
                      </a:pPr>
                      <a:r>
                        <a:rPr lang="ja-JP" altLang="en-US" sz="1200" dirty="0" smtClean="0">
                          <a:latin typeface="メイリオ" panose="020B0604030504040204" pitchFamily="50" charset="-128"/>
                          <a:ea typeface="メイリオ" panose="020B0604030504040204" pitchFamily="50" charset="-128"/>
                        </a:rPr>
                        <a:t>（例）運行経路について路肩の崩壊を防止すること、地盤の不同沈下を防止すること、 </a:t>
                      </a:r>
                      <a:endParaRPr lang="en-US" altLang="ja-JP" sz="1200" dirty="0" smtClean="0">
                        <a:latin typeface="メイリオ" panose="020B0604030504040204" pitchFamily="50" charset="-128"/>
                        <a:ea typeface="メイリオ" panose="020B0604030504040204" pitchFamily="50" charset="-128"/>
                      </a:endParaRPr>
                    </a:p>
                    <a:p>
                      <a:pPr marL="12700" indent="17463" eaLnBrk="1" hangingPunct="1">
                        <a:lnSpc>
                          <a:spcPts val="1400"/>
                        </a:lnSpc>
                        <a:spcBef>
                          <a:spcPts val="0"/>
                        </a:spcBef>
                        <a:defRPr/>
                      </a:pPr>
                      <a:r>
                        <a:rPr lang="ja-JP" altLang="en-US" sz="1200" dirty="0" smtClean="0">
                          <a:latin typeface="メイリオ" panose="020B0604030504040204" pitchFamily="50" charset="-128"/>
                          <a:ea typeface="メイリオ" panose="020B0604030504040204" pitchFamily="50" charset="-128"/>
                        </a:rPr>
                        <a:t>　　　必要な幅員を保持すること（標識やガードレールの設置を含む）</a:t>
                      </a:r>
                      <a:endParaRPr kumimoji="1" lang="ja-JP" altLang="en-US" sz="1200" b="1"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dirty="0" smtClean="0">
                          <a:ln>
                            <a:noFill/>
                          </a:ln>
                          <a:effectLst/>
                          <a:uLnTx/>
                          <a:uFillTx/>
                        </a:rPr>
                        <a:t>□</a:t>
                      </a:r>
                      <a:endParaRPr kumimoji="1" lang="ja-JP" altLang="en-US" sz="2000" b="0" i="0"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4222144368"/>
                  </a:ext>
                </a:extLst>
              </a:tr>
              <a:tr h="825422">
                <a:tc>
                  <a:txBody>
                    <a:bodyPr/>
                    <a:lstStyle/>
                    <a:p>
                      <a:pPr algn="ctr"/>
                      <a:r>
                        <a:rPr kumimoji="1" lang="ja-JP" altLang="en-US" sz="1400" b="0" dirty="0" smtClean="0">
                          <a:latin typeface="メイリオ" panose="020B0604030504040204" pitchFamily="50" charset="-128"/>
                          <a:ea typeface="メイリオ" panose="020B0604030504040204" pitchFamily="50" charset="-128"/>
                        </a:rPr>
                        <a:t>７</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lvl="0" algn="just">
                        <a:lnSpc>
                          <a:spcPts val="17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路肩等であって転倒や転落による危険</a:t>
                      </a:r>
                      <a:r>
                        <a:rPr lang="ja-JP" altLang="en-US" sz="1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が生じるおそれのある</a:t>
                      </a:r>
                      <a:r>
                        <a:rPr lang="ja-JP" altLang="ja-JP" sz="1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場所では、</a:t>
                      </a:r>
                      <a:r>
                        <a:rPr lang="ja-JP" altLang="ja-JP" sz="1200" b="1" kern="100" dirty="0" smtClean="0">
                          <a:effectLst/>
                          <a:latin typeface="メイリオ" panose="020B0604030504040204" pitchFamily="50" charset="-128"/>
                          <a:ea typeface="メイリオ" panose="020B0604030504040204" pitchFamily="50" charset="-128"/>
                          <a:cs typeface="Times New Roman" panose="02020603050405020304" pitchFamily="18" charset="0"/>
                        </a:rPr>
                        <a:t>転倒時保護構造</a:t>
                      </a:r>
                      <a:r>
                        <a:rPr lang="ja-JP" altLang="ja-JP" sz="1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の車両系建設機械とし、</a:t>
                      </a:r>
                      <a:r>
                        <a:rPr lang="ja-JP" altLang="ja-JP" sz="1200" b="1"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シートベルト使用</a:t>
                      </a:r>
                      <a:r>
                        <a:rPr lang="ja-JP" altLang="ja-JP" sz="1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を徹底していますか？</a:t>
                      </a:r>
                      <a:r>
                        <a:rPr lang="ja-JP"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（買替時</a:t>
                      </a: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等</a:t>
                      </a:r>
                      <a:r>
                        <a:rPr lang="ja-JP"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には必要な重機は転倒時保護構造とするよう努めましょう</a:t>
                      </a: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kumimoji="1" lang="ja-JP" altLang="en-US" sz="1200" b="1"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dirty="0" smtClean="0">
                          <a:ln>
                            <a:noFill/>
                          </a:ln>
                          <a:effectLst/>
                          <a:uLnTx/>
                          <a:uFillTx/>
                        </a:rPr>
                        <a:t>□</a:t>
                      </a:r>
                      <a:endParaRPr kumimoji="1" lang="ja-JP" altLang="en-US" sz="2000" b="0" i="0"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810795410"/>
                  </a:ext>
                </a:extLst>
              </a:tr>
              <a:tr h="686746">
                <a:tc>
                  <a:txBody>
                    <a:bodyPr/>
                    <a:lstStyle/>
                    <a:p>
                      <a:pPr algn="ctr"/>
                      <a:r>
                        <a:rPr kumimoji="1" lang="ja-JP" altLang="en-US" sz="1400" b="0" dirty="0" smtClean="0">
                          <a:latin typeface="メイリオ" panose="020B0604030504040204" pitchFamily="50" charset="-128"/>
                          <a:ea typeface="メイリオ" panose="020B0604030504040204" pitchFamily="50" charset="-128"/>
                        </a:rPr>
                        <a:t>８</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200" kern="1200" dirty="0" smtClean="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1200" kern="1200" dirty="0" smtClean="0">
                          <a:solidFill>
                            <a:schemeClr val="dk1"/>
                          </a:solidFill>
                          <a:effectLst/>
                          <a:latin typeface="メイリオ" panose="020B0604030504040204" pitchFamily="50" charset="-128"/>
                          <a:ea typeface="メイリオ" panose="020B0604030504040204" pitchFamily="50" charset="-128"/>
                          <a:cs typeface="+mn-cs"/>
                        </a:rPr>
                        <a:t>関係労働者に対して、車両系建設機械</a:t>
                      </a:r>
                      <a:r>
                        <a:rPr kumimoji="1" lang="ja-JP" altLang="en-US" sz="1200" kern="1200" dirty="0" smtClean="0">
                          <a:solidFill>
                            <a:schemeClr val="dk1"/>
                          </a:solidFill>
                          <a:effectLst/>
                          <a:latin typeface="メイリオ" panose="020B0604030504040204" pitchFamily="50" charset="-128"/>
                          <a:ea typeface="メイリオ" panose="020B0604030504040204" pitchFamily="50" charset="-128"/>
                          <a:cs typeface="+mn-cs"/>
                        </a:rPr>
                        <a:t>に関する</a:t>
                      </a:r>
                      <a:r>
                        <a:rPr kumimoji="1" lang="ja-JP" altLang="ja-JP" sz="1200" b="1" kern="1200" dirty="0" smtClean="0">
                          <a:solidFill>
                            <a:schemeClr val="dk1"/>
                          </a:solidFill>
                          <a:effectLst/>
                          <a:latin typeface="メイリオ" panose="020B0604030504040204" pitchFamily="50" charset="-128"/>
                          <a:ea typeface="メイリオ" panose="020B0604030504040204" pitchFamily="50" charset="-128"/>
                          <a:cs typeface="+mn-cs"/>
                        </a:rPr>
                        <a:t>安全教育</a:t>
                      </a:r>
                      <a:r>
                        <a:rPr kumimoji="1" lang="ja-JP" altLang="ja-JP" sz="1200" kern="1200" dirty="0" smtClean="0">
                          <a:solidFill>
                            <a:schemeClr val="dk1"/>
                          </a:solidFill>
                          <a:effectLst/>
                          <a:latin typeface="メイリオ" panose="020B0604030504040204" pitchFamily="50" charset="-128"/>
                          <a:ea typeface="メイリオ" panose="020B0604030504040204" pitchFamily="50" charset="-128"/>
                          <a:cs typeface="+mn-cs"/>
                        </a:rPr>
                        <a:t>を行</a:t>
                      </a:r>
                      <a:r>
                        <a:rPr kumimoji="1" lang="ja-JP" altLang="en-US" sz="1200" kern="1200" dirty="0" smtClean="0">
                          <a:solidFill>
                            <a:schemeClr val="dk1"/>
                          </a:solidFill>
                          <a:effectLst/>
                          <a:latin typeface="メイリオ" panose="020B0604030504040204" pitchFamily="50" charset="-128"/>
                          <a:ea typeface="メイリオ" panose="020B0604030504040204" pitchFamily="50" charset="-128"/>
                          <a:cs typeface="+mn-cs"/>
                        </a:rPr>
                        <a:t>っていますか？</a:t>
                      </a:r>
                      <a:endParaRPr kumimoji="1" lang="ja-JP" altLang="en-US" sz="1200" b="1"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158197200"/>
                  </a:ext>
                </a:extLst>
              </a:tr>
            </a:tbl>
          </a:graphicData>
        </a:graphic>
      </p:graphicFrame>
      <p:sp>
        <p:nvSpPr>
          <p:cNvPr id="12" name="正方形/長方形 11"/>
          <p:cNvSpPr/>
          <p:nvPr/>
        </p:nvSpPr>
        <p:spPr>
          <a:xfrm>
            <a:off x="188640" y="9381273"/>
            <a:ext cx="4882040" cy="461665"/>
          </a:xfrm>
          <a:prstGeom prst="rect">
            <a:avLst/>
          </a:prstGeom>
          <a:noFill/>
        </p:spPr>
        <p:txBody>
          <a:bodyPr wrap="square">
            <a:spAutoFit/>
          </a:bodyPr>
          <a:lstStyle/>
          <a:p>
            <a:pPr algn="dist">
              <a:defRPr/>
            </a:pPr>
            <a:r>
              <a:rPr lang="ja-JP" altLang="ja-JP" sz="2400" b="1" dirty="0" smtClean="0">
                <a:solidFill>
                  <a:srgbClr val="00B05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b="1" dirty="0" smtClean="0">
                <a:solidFill>
                  <a:srgbClr val="00B050"/>
                </a:solidFill>
                <a:latin typeface="メイリオ" panose="020B0604030504040204" pitchFamily="50" charset="-128"/>
                <a:ea typeface="メイリオ" panose="020B0604030504040204" pitchFamily="50" charset="-128"/>
                <a:cs typeface="Times New Roman" panose="02020603050405020304" pitchFamily="18" charset="0"/>
              </a:rPr>
              <a:t>安心して働ける信州のために</a:t>
            </a:r>
            <a:r>
              <a:rPr lang="ja-JP" altLang="ja-JP" sz="2400" b="1" dirty="0" smtClean="0">
                <a:solidFill>
                  <a:srgbClr val="00B05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400" b="1" dirty="0">
                <a:solidFill>
                  <a:srgbClr val="00B050"/>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400" b="1" dirty="0">
              <a:solidFill>
                <a:srgbClr val="00B050"/>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5877272" y="10081081"/>
            <a:ext cx="1296144" cy="215444"/>
          </a:xfrm>
          <a:prstGeom prst="rect">
            <a:avLst/>
          </a:prstGeom>
        </p:spPr>
        <p:txBody>
          <a:bodyPr wrap="square">
            <a:spAutoFit/>
          </a:bodyPr>
          <a:lstStyle/>
          <a:p>
            <a:pPr>
              <a:defRPr/>
            </a:pPr>
            <a:r>
              <a:rPr lang="ja-JP" altLang="en-US" sz="800" dirty="0">
                <a:solidFill>
                  <a:prstClr val="black"/>
                </a:solidFill>
                <a:latin typeface="Calibri"/>
                <a:ea typeface="ＭＳ Ｐゴシック" panose="020B0600070205080204" pitchFamily="50" charset="-128"/>
              </a:rPr>
              <a:t>（</a:t>
            </a:r>
            <a:r>
              <a:rPr lang="ja-JP" altLang="en-US" sz="800" dirty="0" smtClean="0">
                <a:solidFill>
                  <a:prstClr val="black"/>
                </a:solidFill>
                <a:latin typeface="Calibri"/>
                <a:ea typeface="ＭＳ Ｐゴシック" panose="020B0600070205080204" pitchFamily="50" charset="-128"/>
              </a:rPr>
              <a:t>令和５年</a:t>
            </a:r>
            <a:r>
              <a:rPr lang="en-US" altLang="ja-JP" sz="800" dirty="0" smtClean="0">
                <a:solidFill>
                  <a:prstClr val="black"/>
                </a:solidFill>
                <a:latin typeface="Calibri"/>
                <a:ea typeface="ＭＳ Ｐゴシック" panose="020B0600070205080204" pitchFamily="50" charset="-128"/>
              </a:rPr>
              <a:t>12</a:t>
            </a:r>
            <a:r>
              <a:rPr lang="ja-JP" altLang="en-US" sz="800" dirty="0" smtClean="0">
                <a:solidFill>
                  <a:prstClr val="black"/>
                </a:solidFill>
                <a:latin typeface="Calibri"/>
                <a:ea typeface="ＭＳ Ｐゴシック" panose="020B0600070205080204" pitchFamily="50" charset="-128"/>
              </a:rPr>
              <a:t>⽉</a:t>
            </a:r>
            <a:r>
              <a:rPr lang="ja-JP" altLang="en-US" sz="800" dirty="0">
                <a:solidFill>
                  <a:prstClr val="black"/>
                </a:solidFill>
                <a:latin typeface="Calibri"/>
                <a:ea typeface="ＭＳ Ｐゴシック" panose="020B0600070205080204" pitchFamily="50" charset="-128"/>
              </a:rPr>
              <a:t>更新）</a:t>
            </a:r>
          </a:p>
        </p:txBody>
      </p:sp>
      <p:sp>
        <p:nvSpPr>
          <p:cNvPr id="14" name="正方形/長方形 13"/>
          <p:cNvSpPr/>
          <p:nvPr/>
        </p:nvSpPr>
        <p:spPr>
          <a:xfrm>
            <a:off x="-17188" y="92031"/>
            <a:ext cx="6858000" cy="400110"/>
          </a:xfrm>
          <a:prstGeom prst="rect">
            <a:avLst/>
          </a:prstGeom>
        </p:spPr>
        <p:txBody>
          <a:bodyPr wrap="square">
            <a:spAutoFit/>
          </a:bodyPr>
          <a:lstStyle/>
          <a:p>
            <a:pPr algn="ctr">
              <a:defRPr/>
            </a:pPr>
            <a:r>
              <a:rPr lang="ja-JP" altLang="en-US" sz="2000" b="1" dirty="0">
                <a:solidFill>
                  <a:srgbClr val="00B050"/>
                </a:solidFill>
                <a:latin typeface="メイリオ" panose="020B0604030504040204" pitchFamily="50" charset="-128"/>
                <a:ea typeface="メイリオ" panose="020B0604030504040204" pitchFamily="50" charset="-128"/>
              </a:rPr>
              <a:t>車両系建設機械作業における労働災害防止チェックリスト</a:t>
            </a:r>
          </a:p>
        </p:txBody>
      </p:sp>
      <p:sp>
        <p:nvSpPr>
          <p:cNvPr id="2" name="テキスト ボックス 1"/>
          <p:cNvSpPr txBox="1"/>
          <p:nvPr/>
        </p:nvSpPr>
        <p:spPr>
          <a:xfrm>
            <a:off x="327768" y="546694"/>
            <a:ext cx="6253808" cy="646331"/>
          </a:xfrm>
          <a:prstGeom prst="rect">
            <a:avLst/>
          </a:prstGeom>
          <a:noFill/>
        </p:spPr>
        <p:txBody>
          <a:bodyPr wrap="square" rtlCol="0">
            <a:spAutoFit/>
          </a:bodyPr>
          <a:lstStyle/>
          <a:p>
            <a:pPr lvl="0">
              <a:defRPr/>
            </a:pPr>
            <a:r>
              <a:rPr lang="ja-JP" altLang="en-US" dirty="0">
                <a:solidFill>
                  <a:srgbClr val="00B050"/>
                </a:solidFill>
                <a:latin typeface="メイリオ" panose="020B0604030504040204" pitchFamily="50" charset="-128"/>
                <a:ea typeface="メイリオ" panose="020B0604030504040204" pitchFamily="50" charset="-128"/>
              </a:rPr>
              <a:t>　車両系建設機械による悲惨な労働災害を撲滅するため、今一度、次の事項について安全確認をお願いします。 </a:t>
            </a:r>
            <a:r>
              <a:rPr lang="ja-JP" altLang="en-US" dirty="0" smtClean="0">
                <a:solidFill>
                  <a:srgbClr val="00B050"/>
                </a:solidFill>
                <a:latin typeface="メイリオ" panose="020B0604030504040204" pitchFamily="50" charset="-128"/>
                <a:ea typeface="メイリオ" panose="020B0604030504040204" pitchFamily="50" charset="-128"/>
              </a:rPr>
              <a:t>　　　　　　　　　　　　　　　　</a:t>
            </a:r>
            <a:endParaRPr lang="ja-JP" altLang="en-US" dirty="0">
              <a:solidFill>
                <a:srgbClr val="00B050"/>
              </a:solidFill>
              <a:latin typeface="メイリオ" panose="020B0604030504040204" pitchFamily="50" charset="-128"/>
              <a:ea typeface="メイリオ" panose="020B0604030504040204" pitchFamily="50" charset="-128"/>
            </a:endParaRPr>
          </a:p>
        </p:txBody>
      </p:sp>
      <p:grpSp>
        <p:nvGrpSpPr>
          <p:cNvPr id="8" name="グループ化 7"/>
          <p:cNvGrpSpPr/>
          <p:nvPr/>
        </p:nvGrpSpPr>
        <p:grpSpPr>
          <a:xfrm>
            <a:off x="431028" y="9824780"/>
            <a:ext cx="3384376" cy="353175"/>
            <a:chOff x="4319742" y="1470626"/>
            <a:chExt cx="3384376" cy="353174"/>
          </a:xfrm>
        </p:grpSpPr>
        <p:pic>
          <p:nvPicPr>
            <p:cNvPr id="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19742" y="1470626"/>
              <a:ext cx="261770" cy="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4559432" y="1485247"/>
              <a:ext cx="3144686" cy="338553"/>
            </a:xfrm>
            <a:prstGeom prst="rect">
              <a:avLst/>
            </a:prstGeom>
            <a:noFill/>
          </p:spPr>
          <p:txBody>
            <a:bodyPr wrap="square" rtlCol="0">
              <a:spAutoFit/>
            </a:bodyPr>
            <a:lstStyle/>
            <a:p>
              <a:pPr>
                <a:defRPr/>
              </a:pPr>
              <a:r>
                <a:rPr lang="ja-JP" altLang="en-US" sz="1600" b="1" dirty="0">
                  <a:solidFill>
                    <a:srgbClr val="00B050"/>
                  </a:solidFill>
                  <a:latin typeface="メイリオ" panose="020B0604030504040204" pitchFamily="50" charset="-128"/>
                  <a:ea typeface="メイリオ" panose="020B0604030504040204" pitchFamily="50" charset="-128"/>
                </a:rPr>
                <a:t>長野労働局 ・ 労働基準監督署</a:t>
              </a:r>
            </a:p>
          </p:txBody>
        </p:sp>
      </p:grpSp>
      <p:grpSp>
        <p:nvGrpSpPr>
          <p:cNvPr id="3" name="グループ化 2"/>
          <p:cNvGrpSpPr/>
          <p:nvPr/>
        </p:nvGrpSpPr>
        <p:grpSpPr>
          <a:xfrm>
            <a:off x="5324904" y="9319597"/>
            <a:ext cx="1104735" cy="686830"/>
            <a:chOff x="4215051" y="7140648"/>
            <a:chExt cx="4000500" cy="2724150"/>
          </a:xfrm>
        </p:grpSpPr>
        <p:sp>
          <p:nvSpPr>
            <p:cNvPr id="16" name="Rectangle 2"/>
            <p:cNvSpPr>
              <a:spLocks noChangeArrowheads="1"/>
            </p:cNvSpPr>
            <p:nvPr/>
          </p:nvSpPr>
          <p:spPr bwMode="auto">
            <a:xfrm>
              <a:off x="4215051" y="7140648"/>
              <a:ext cx="4000500" cy="2724150"/>
            </a:xfrm>
            <a:prstGeom prst="rect">
              <a:avLst/>
            </a:prstGeom>
            <a:solidFill>
              <a:schemeClr val="bg1"/>
            </a:solidFill>
            <a:ln w="9525">
              <a:solidFill>
                <a:schemeClr val="tx1"/>
              </a:solidFill>
              <a:miter lim="800000"/>
              <a:headEnd/>
              <a:tailEnd/>
            </a:ln>
          </p:spPr>
          <p:txBody>
            <a:bodyPr/>
            <a:lstStyle/>
            <a:p>
              <a:endParaRPr lang="ja-JP" altLang="en-US"/>
            </a:p>
          </p:txBody>
        </p:sp>
        <p:sp>
          <p:nvSpPr>
            <p:cNvPr id="19" name="フリーフォーム 18"/>
            <p:cNvSpPr>
              <a:spLocks noChangeArrowheads="1"/>
            </p:cNvSpPr>
            <p:nvPr/>
          </p:nvSpPr>
          <p:spPr bwMode="auto">
            <a:xfrm>
              <a:off x="5435306" y="7698643"/>
              <a:ext cx="1611334" cy="1611335"/>
            </a:xfrm>
            <a:custGeom>
              <a:avLst/>
              <a:gdLst>
                <a:gd name="connsiteX0" fmla="*/ 472321 w 1611334"/>
                <a:gd name="connsiteY0" fmla="*/ 0 h 1611335"/>
                <a:gd name="connsiteX1" fmla="*/ 1096906 w 1611334"/>
                <a:gd name="connsiteY1" fmla="*/ 0 h 1611335"/>
                <a:gd name="connsiteX2" fmla="*/ 1096906 w 1611334"/>
                <a:gd name="connsiteY2" fmla="*/ 515822 h 1611335"/>
                <a:gd name="connsiteX3" fmla="*/ 1611334 w 1611334"/>
                <a:gd name="connsiteY3" fmla="*/ 515822 h 1611335"/>
                <a:gd name="connsiteX4" fmla="*/ 1611334 w 1611334"/>
                <a:gd name="connsiteY4" fmla="*/ 1140407 h 1611335"/>
                <a:gd name="connsiteX5" fmla="*/ 1096906 w 1611334"/>
                <a:gd name="connsiteY5" fmla="*/ 1140407 h 1611335"/>
                <a:gd name="connsiteX6" fmla="*/ 1096906 w 1611334"/>
                <a:gd name="connsiteY6" fmla="*/ 1611335 h 1611335"/>
                <a:gd name="connsiteX7" fmla="*/ 472321 w 1611334"/>
                <a:gd name="connsiteY7" fmla="*/ 1611335 h 1611335"/>
                <a:gd name="connsiteX8" fmla="*/ 472321 w 1611334"/>
                <a:gd name="connsiteY8" fmla="*/ 1140407 h 1611335"/>
                <a:gd name="connsiteX9" fmla="*/ 0 w 1611334"/>
                <a:gd name="connsiteY9" fmla="*/ 1140407 h 1611335"/>
                <a:gd name="connsiteX10" fmla="*/ 0 w 1611334"/>
                <a:gd name="connsiteY10" fmla="*/ 515822 h 1611335"/>
                <a:gd name="connsiteX11" fmla="*/ 472321 w 1611334"/>
                <a:gd name="connsiteY11" fmla="*/ 515822 h 1611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1334" h="1611335">
                  <a:moveTo>
                    <a:pt x="472321" y="0"/>
                  </a:moveTo>
                  <a:lnTo>
                    <a:pt x="1096906" y="0"/>
                  </a:lnTo>
                  <a:lnTo>
                    <a:pt x="1096906" y="515822"/>
                  </a:lnTo>
                  <a:lnTo>
                    <a:pt x="1611334" y="515822"/>
                  </a:lnTo>
                  <a:lnTo>
                    <a:pt x="1611334" y="1140407"/>
                  </a:lnTo>
                  <a:lnTo>
                    <a:pt x="1096906" y="1140407"/>
                  </a:lnTo>
                  <a:lnTo>
                    <a:pt x="1096906" y="1611335"/>
                  </a:lnTo>
                  <a:lnTo>
                    <a:pt x="472321" y="1611335"/>
                  </a:lnTo>
                  <a:lnTo>
                    <a:pt x="472321" y="1140407"/>
                  </a:lnTo>
                  <a:lnTo>
                    <a:pt x="0" y="1140407"/>
                  </a:lnTo>
                  <a:lnTo>
                    <a:pt x="0" y="515822"/>
                  </a:lnTo>
                  <a:lnTo>
                    <a:pt x="472321" y="515822"/>
                  </a:lnTo>
                  <a:close/>
                </a:path>
              </a:pathLst>
            </a:custGeom>
            <a:solidFill>
              <a:srgbClr val="00B050"/>
            </a:solidFill>
            <a:ln w="9525">
              <a:noFill/>
              <a:miter lim="800000"/>
              <a:headEnd/>
              <a:tailEnd/>
            </a:ln>
          </p:spPr>
          <p:txBody>
            <a:bodyPr wrap="square">
              <a:noAutofit/>
            </a:bodyPr>
            <a:lstStyle/>
            <a:p>
              <a:endParaRPr lang="ja-JP" altLang="en-US"/>
            </a:p>
          </p:txBody>
        </p:sp>
      </p:grpSp>
    </p:spTree>
    <p:extLst>
      <p:ext uri="{BB962C8B-B14F-4D97-AF65-F5344CB8AC3E}">
        <p14:creationId xmlns:p14="http://schemas.microsoft.com/office/powerpoint/2010/main" val="3291711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2957</TotalTime>
  <Words>596</Words>
  <Application>Microsoft Office PowerPoint</Application>
  <PresentationFormat>ユーザー設定</PresentationFormat>
  <Paragraphs>45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メイリオ</vt:lpstr>
      <vt:lpstr>Arial</vt:lpstr>
      <vt:lpstr>Calibri</vt:lpstr>
      <vt:lpstr>Times New Roman</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矢島　一男</dc:creator>
  <cp:lastModifiedBy>鬼頭宏明</cp:lastModifiedBy>
  <cp:revision>218</cp:revision>
  <cp:lastPrinted>2023-12-26T06:49:08Z</cp:lastPrinted>
  <dcterms:created xsi:type="dcterms:W3CDTF">2015-07-27T06:38:51Z</dcterms:created>
  <dcterms:modified xsi:type="dcterms:W3CDTF">2023-12-26T06:56:00Z</dcterms:modified>
</cp:coreProperties>
</file>